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781" r:id="rId2"/>
    <p:sldId id="780" r:id="rId3"/>
    <p:sldId id="786" r:id="rId4"/>
    <p:sldId id="686" r:id="rId5"/>
    <p:sldId id="766" r:id="rId6"/>
    <p:sldId id="765" r:id="rId7"/>
    <p:sldId id="767" r:id="rId8"/>
    <p:sldId id="769" r:id="rId9"/>
    <p:sldId id="759" r:id="rId10"/>
    <p:sldId id="758" r:id="rId11"/>
    <p:sldId id="773" r:id="rId12"/>
    <p:sldId id="775" r:id="rId13"/>
    <p:sldId id="789" r:id="rId14"/>
    <p:sldId id="787" r:id="rId15"/>
    <p:sldId id="788" r:id="rId16"/>
    <p:sldId id="793" r:id="rId17"/>
    <p:sldId id="790" r:id="rId18"/>
    <p:sldId id="792" r:id="rId19"/>
    <p:sldId id="7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01"/>
    <a:srgbClr val="7F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1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9AFAD-F6AC-094C-A8B3-13F443D79FD2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38D6-DEB1-8D49-B005-577FBF8D3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9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you can ask a question if you have one. I will be stopping periodically to make sure you’re getting what you want and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0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F55C-82DF-294E-8BA2-7E3D97551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498C8-BE30-EF4F-9097-2E4DE39EF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7D84-EBBB-4E41-A9FE-D9DE730D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295D-8F53-B74F-8620-D2B240D73DB3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B547C-CFDE-884C-83B3-115AEAB5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CC7C8-A98D-0F4A-864A-C99F4C75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29B8-A3FA-874D-A78C-F35C9168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2844D-B658-F34C-9451-4FFB8434A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E72A0-60C9-B048-896D-02549CCB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4377-9046-CA4F-B4C9-63843A84EE55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F77B5-B7CC-F940-93E6-9E958C4B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34FE-8FB2-9E4C-9E14-617CB2A8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7C0B2-CD84-CA4F-857F-D8917A579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1D515-31CA-214B-887D-051B78BCB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4FA29-89A7-274D-A4A4-6C89E752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305FB-D4B7-544F-89B6-5D9A6C5E2FCC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D18D-EADB-2346-9E87-F0FCC00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D8D0-D7AA-204E-BF9B-80EBC818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6" b="29324"/>
          <a:stretch/>
        </p:blipFill>
        <p:spPr>
          <a:xfrm>
            <a:off x="4359" y="-1"/>
            <a:ext cx="12192000" cy="68580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510174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39186" y="2028668"/>
            <a:ext cx="9742331" cy="939385"/>
          </a:xfrm>
        </p:spPr>
        <p:txBody>
          <a:bodyPr lIns="0" tIns="0" rIns="0" bIns="0"/>
          <a:lstStyle>
            <a:lvl1pPr>
              <a:defRPr sz="8000"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9186" y="3342865"/>
            <a:ext cx="9742331" cy="509667"/>
          </a:xfrm>
        </p:spPr>
        <p:txBody>
          <a:bodyPr lIns="0" tIns="0" rIns="0" bIns="0"/>
          <a:lstStyle>
            <a:lvl1pPr>
              <a:defRPr sz="3733" b="0" i="0" spc="4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39189" y="3938318"/>
            <a:ext cx="9742329" cy="279817"/>
          </a:xfrm>
        </p:spPr>
        <p:txBody>
          <a:bodyPr lIns="0" tIns="0" rIns="0" bIns="0"/>
          <a:lstStyle>
            <a:lvl1pPr>
              <a:defRPr sz="1600" b="0" i="0" spc="4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39187" y="1296680"/>
            <a:ext cx="9753599" cy="624589"/>
          </a:xfrm>
        </p:spPr>
        <p:txBody>
          <a:bodyPr lIns="0" tIns="0" rIns="0" bIns="0" anchor="b"/>
          <a:lstStyle>
            <a:lvl1pPr>
              <a:defRPr sz="1600" b="0" i="0" spc="4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90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hape 13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gradFill>
            <a:gsLst>
              <a:gs pos="0">
                <a:srgbClr val="000000">
                  <a:alpha val="40396"/>
                </a:srgbClr>
              </a:gs>
              <a:gs pos="100000">
                <a:srgbClr val="122C50">
                  <a:alpha val="40396"/>
                </a:srgbClr>
              </a:gs>
            </a:gsLst>
            <a:lin ang="5312897"/>
          </a:gra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600" spc="0">
                <a:latin typeface="+mn-lt"/>
                <a:ea typeface="+mn-ea"/>
                <a:cs typeface="+mn-cs"/>
                <a:sym typeface="Helvetica Light"/>
              </a:defRPr>
            </a:pPr>
            <a:endParaRPr sz="4799"/>
          </a:p>
        </p:txBody>
      </p:sp>
      <p:sp>
        <p:nvSpPr>
          <p:cNvPr id="12" name="TextBox 3"/>
          <p:cNvSpPr txBox="1">
            <a:spLocks noChangeArrowheads="1"/>
          </p:cNvSpPr>
          <p:nvPr userDrawn="1"/>
        </p:nvSpPr>
        <p:spPr bwMode="auto">
          <a:xfrm>
            <a:off x="510174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10"/>
          </p:nvPr>
        </p:nvSpPr>
        <p:spPr>
          <a:xfrm>
            <a:off x="475487" y="1304543"/>
            <a:ext cx="5561732" cy="4303776"/>
          </a:xfrm>
        </p:spPr>
        <p:txBody>
          <a:bodyPr/>
          <a:lstStyle>
            <a:lvl1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1"/>
          </p:nvPr>
        </p:nvSpPr>
        <p:spPr>
          <a:xfrm>
            <a:off x="6122903" y="1304543"/>
            <a:ext cx="5617991" cy="4309447"/>
          </a:xfrm>
        </p:spPr>
        <p:txBody>
          <a:bodyPr/>
          <a:lstStyle>
            <a:lvl1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75487" y="463296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6565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510174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9764" y="463824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51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hape 13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gradFill>
            <a:gsLst>
              <a:gs pos="0">
                <a:srgbClr val="000000">
                  <a:alpha val="40396"/>
                </a:srgbClr>
              </a:gs>
              <a:gs pos="100000">
                <a:srgbClr val="122C50">
                  <a:alpha val="40396"/>
                </a:srgbClr>
              </a:gs>
            </a:gsLst>
            <a:lin ang="5312897"/>
          </a:gradFill>
          <a:ln w="12700">
            <a:miter lim="400000"/>
          </a:ln>
        </p:spPr>
        <p:txBody>
          <a:bodyPr lIns="67735" tIns="67735" rIns="67735" bIns="67735" anchor="ctr"/>
          <a:lstStyle/>
          <a:p>
            <a:pPr>
              <a:defRPr sz="3600" spc="0">
                <a:latin typeface="+mn-lt"/>
                <a:ea typeface="+mn-ea"/>
                <a:cs typeface="+mn-cs"/>
                <a:sym typeface="Helvetica Light"/>
              </a:defRPr>
            </a:pPr>
            <a:endParaRPr sz="4799"/>
          </a:p>
        </p:txBody>
      </p:sp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510174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0"/>
          </p:nvPr>
        </p:nvSpPr>
        <p:spPr>
          <a:xfrm>
            <a:off x="475487" y="1304261"/>
            <a:ext cx="3694176" cy="4310081"/>
          </a:xfrm>
        </p:spPr>
        <p:txBody>
          <a:bodyPr/>
          <a:lstStyle>
            <a:lvl1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11"/>
          </p:nvPr>
        </p:nvSpPr>
        <p:spPr>
          <a:xfrm>
            <a:off x="4261103" y="1304261"/>
            <a:ext cx="3694176" cy="4310081"/>
          </a:xfrm>
        </p:spPr>
        <p:txBody>
          <a:bodyPr/>
          <a:lstStyle>
            <a:lvl1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2"/>
          </p:nvPr>
        </p:nvSpPr>
        <p:spPr>
          <a:xfrm>
            <a:off x="8046719" y="1304261"/>
            <a:ext cx="3694176" cy="4310081"/>
          </a:xfrm>
        </p:spPr>
        <p:txBody>
          <a:bodyPr/>
          <a:lstStyle>
            <a:lvl1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600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75487" y="463296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820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"/>
            <a:ext cx="12192000" cy="6858000"/>
          </a:xfrm>
          <a:prstGeom prst="rect">
            <a:avLst/>
          </a:prstGeom>
        </p:spPr>
      </p:pic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510174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75487" y="463296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/>
          </p:nvPr>
        </p:nvSpPr>
        <p:spPr>
          <a:xfrm>
            <a:off x="475487" y="1304261"/>
            <a:ext cx="11265407" cy="4309729"/>
          </a:xfrm>
        </p:spPr>
        <p:txBody>
          <a:bodyPr/>
          <a:lstStyle>
            <a:lvl1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3" y="5828513"/>
            <a:ext cx="4148667" cy="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1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CED5-BA9A-9541-BAF6-F6AA6526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4CEB-44C2-2641-99E2-5A6C13F7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0C6D-DE76-0F4A-8521-8A32E2CA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8A90C-C7C4-9042-B236-BC07CF9D44AA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0D1C-E923-1347-AA52-41B2B35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B0F-CF41-4649-91EA-13E0E980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87E7-BCA2-FB40-ADE2-B9561208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98F4B-C7FC-C846-9426-30F0516CD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1552A-06C8-694B-AB6A-C1B0063A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E851-4D58-A846-BB83-2ECD6FA657DE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2D6F1-B7BC-E34A-9D30-972E4165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62A5B-F44D-3847-BE4A-96D1CE07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8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66A6-3000-3D43-8174-0DE82FAC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87A7-D23A-8445-841A-1C25B83AC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0469B-2E41-2340-827F-4D25F1C68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06AB6-EB4A-AF47-8AB7-876BFE34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B3D5D-D494-2E42-B10C-A719C742BEC3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A4D8-89AB-024C-9290-CDCAFEAD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29388-251E-704F-A8DE-710FA7EC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31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8D66-3F2E-6244-B81E-D371E43B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A2D80-A291-354D-87CD-ED79B012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AB80A-BC07-804D-8BC2-357C46E26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054D6-C474-2F4B-9A12-5CC58AFF7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5321B-3C5F-D346-91B9-4DDCAD6D6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BBED1-6DB1-3C40-9DAD-E09903D6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A8F7-22D0-3149-881C-55A71A21CC6A}" type="datetime1">
              <a:rPr lang="en-US" smtClean="0"/>
              <a:t>1/17/19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1C9B-B13F-E34F-BD73-2E7332A1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233C8-BEF6-7A4C-9E4F-76EA3373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F535-3967-8047-9BFC-66691584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2D05B-EC97-354F-A681-236B2660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E86E9-E193-C549-B9C3-CC82BCEAB5F1}" type="datetime1">
              <a:rPr lang="en-US" smtClean="0"/>
              <a:t>1/17/19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80D0A-4B54-C446-9CDB-1224019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C6EEB-E9FB-AE4C-A335-20EDAF1F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0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BD45BC-220A-824F-9A18-01927E63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DE53-5D38-EB4A-BBFC-1DC3707CA331}" type="datetime1">
              <a:rPr lang="en-US" smtClean="0"/>
              <a:t>1/17/19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D4F7C-CE9B-E045-997E-3CC8DC4D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EF8FB-F4D7-4E4E-BE6D-B3707D05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2C60-1FB5-E64C-AAF7-7B1F6BB8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072C-C924-174C-886E-048FC6C6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D4250-7DB6-5940-8C8B-003BD0FA6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2F4B-F00E-6347-A245-9D1482F4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7F7C-74A5-8A41-96D7-E2AD21601A01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32044-B136-0340-8742-A6CD661D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1E674-EF8A-9B4F-B4D6-EC66331A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8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CF28-CC03-7740-BE6A-2F8E7110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63012-C2C9-6949-A16F-18F9AA911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E069B-7FE6-D848-884F-2670F701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905F7-3D01-674F-825A-B5A183DF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F9556-2D99-CA4A-A126-171CE34C23B4}" type="datetime1">
              <a:rPr lang="en-US" smtClean="0"/>
              <a:t>1/17/19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8D94E-E96B-004F-AE86-8AB4876B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CEE99-7914-1D49-8F19-2E270D18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5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DD9E5-985B-0643-8DBB-AB087244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B43BA-A5E6-9A47-A388-E08AB21CF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7B37F-B8AF-3747-8B7C-4158DC7A2E52}" type="datetime1">
              <a:rPr lang="en-US" smtClean="0"/>
              <a:t>1/17/19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08E2-9C4D-704A-A00E-9778861DD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10B5-1339-4D49-A637-26130395F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2452" y="585230"/>
            <a:ext cx="9742331" cy="261404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rPr>
              <a:t>Architecting for ML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On AWS</a:t>
            </a:r>
            <a:endParaRPr lang="en-US" b="1" dirty="0">
              <a:solidFill>
                <a:schemeClr val="bg1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0728" y="3467845"/>
            <a:ext cx="9742331" cy="509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Amazon </a:t>
            </a:r>
            <a:r>
              <a:rPr lang="en-US" dirty="0" err="1">
                <a:solidFill>
                  <a:schemeClr val="bg1"/>
                </a:solidFill>
              </a:rPr>
              <a:t>SageMaker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0728" y="5335924"/>
            <a:ext cx="9742329" cy="599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Emily Webber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728" y="5935531"/>
            <a:ext cx="3685955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>
              <a:spcBef>
                <a:spcPct val="20000"/>
              </a:spcBef>
              <a:buFontTx/>
              <a:buNone/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•"/>
              <a:defRPr sz="2000"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600"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January 18, 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0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781B5CE-484E-7343-90BE-B029B9D5F95C}"/>
              </a:ext>
            </a:extLst>
          </p:cNvPr>
          <p:cNvSpPr/>
          <p:nvPr/>
        </p:nvSpPr>
        <p:spPr>
          <a:xfrm>
            <a:off x="-10413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F60462-E92A-C449-BC8C-386A9A3A9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43" y="323196"/>
            <a:ext cx="12191999" cy="62644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Working Backwards From The Customer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6E6AC-604D-CD41-9818-E9275EB7CD58}"/>
              </a:ext>
            </a:extLst>
          </p:cNvPr>
          <p:cNvSpPr/>
          <p:nvPr/>
        </p:nvSpPr>
        <p:spPr>
          <a:xfrm>
            <a:off x="3194039" y="2044960"/>
            <a:ext cx="93763" cy="383689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D6D9E3-73D8-654D-9360-7AED02DABE92}"/>
              </a:ext>
            </a:extLst>
          </p:cNvPr>
          <p:cNvSpPr/>
          <p:nvPr/>
        </p:nvSpPr>
        <p:spPr>
          <a:xfrm>
            <a:off x="4820115" y="2163119"/>
            <a:ext cx="2530944" cy="94546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A299F-B357-2445-9614-44CA4F12DA80}"/>
              </a:ext>
            </a:extLst>
          </p:cNvPr>
          <p:cNvSpPr/>
          <p:nvPr/>
        </p:nvSpPr>
        <p:spPr>
          <a:xfrm>
            <a:off x="4820115" y="3457398"/>
            <a:ext cx="2568197" cy="1029963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62FAD-2547-DC4B-8716-83CA45028024}"/>
              </a:ext>
            </a:extLst>
          </p:cNvPr>
          <p:cNvSpPr/>
          <p:nvPr/>
        </p:nvSpPr>
        <p:spPr>
          <a:xfrm>
            <a:off x="4785525" y="4909770"/>
            <a:ext cx="2611591" cy="935133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35ED6A-A2F7-6349-B8BB-3B5941E06678}"/>
              </a:ext>
            </a:extLst>
          </p:cNvPr>
          <p:cNvSpPr txBox="1"/>
          <p:nvPr/>
        </p:nvSpPr>
        <p:spPr>
          <a:xfrm>
            <a:off x="5003174" y="2329276"/>
            <a:ext cx="2180543" cy="6669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Who is the customer?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24E58-6B70-574B-93DF-0E5B368156D4}"/>
              </a:ext>
            </a:extLst>
          </p:cNvPr>
          <p:cNvSpPr txBox="1"/>
          <p:nvPr/>
        </p:nvSpPr>
        <p:spPr>
          <a:xfrm>
            <a:off x="4907786" y="3788883"/>
            <a:ext cx="244327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do they want?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BF92B1-8FB2-0A4C-AC79-C2FE41F869F4}"/>
              </a:ext>
            </a:extLst>
          </p:cNvPr>
          <p:cNvSpPr txBox="1"/>
          <p:nvPr/>
        </p:nvSpPr>
        <p:spPr>
          <a:xfrm>
            <a:off x="4845785" y="5049589"/>
            <a:ext cx="2567272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do I want them to see?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BFCCB2-E3FF-9840-9B25-B56C3B711F2B}"/>
              </a:ext>
            </a:extLst>
          </p:cNvPr>
          <p:cNvSpPr/>
          <p:nvPr/>
        </p:nvSpPr>
        <p:spPr>
          <a:xfrm>
            <a:off x="1419408" y="2812084"/>
            <a:ext cx="626216" cy="629917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9D8A0C-425E-4D4F-A019-8545E5EF8DBF}"/>
              </a:ext>
            </a:extLst>
          </p:cNvPr>
          <p:cNvCxnSpPr>
            <a:cxnSpLocks/>
          </p:cNvCxnSpPr>
          <p:nvPr/>
        </p:nvCxnSpPr>
        <p:spPr>
          <a:xfrm flipH="1">
            <a:off x="1717578" y="3442001"/>
            <a:ext cx="23249" cy="104281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AD32F0-5D9C-AE41-BACD-8952B91A2F98}"/>
              </a:ext>
            </a:extLst>
          </p:cNvPr>
          <p:cNvCxnSpPr>
            <a:cxnSpLocks/>
          </p:cNvCxnSpPr>
          <p:nvPr/>
        </p:nvCxnSpPr>
        <p:spPr>
          <a:xfrm flipH="1">
            <a:off x="1302871" y="4429153"/>
            <a:ext cx="414707" cy="57713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533710-2C51-6341-8108-168D3570DF2E}"/>
              </a:ext>
            </a:extLst>
          </p:cNvPr>
          <p:cNvCxnSpPr>
            <a:cxnSpLocks/>
          </p:cNvCxnSpPr>
          <p:nvPr/>
        </p:nvCxnSpPr>
        <p:spPr>
          <a:xfrm>
            <a:off x="1717578" y="4429153"/>
            <a:ext cx="374185" cy="5532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01D515-1235-AC46-9117-DD78E6CB10E6}"/>
              </a:ext>
            </a:extLst>
          </p:cNvPr>
          <p:cNvCxnSpPr>
            <a:cxnSpLocks/>
          </p:cNvCxnSpPr>
          <p:nvPr/>
        </p:nvCxnSpPr>
        <p:spPr>
          <a:xfrm flipH="1" flipV="1">
            <a:off x="1290913" y="3651897"/>
            <a:ext cx="414707" cy="20012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F48D43-E9E3-9147-AB87-0D214185ADA4}"/>
              </a:ext>
            </a:extLst>
          </p:cNvPr>
          <p:cNvCxnSpPr>
            <a:cxnSpLocks/>
          </p:cNvCxnSpPr>
          <p:nvPr/>
        </p:nvCxnSpPr>
        <p:spPr>
          <a:xfrm flipH="1">
            <a:off x="1732262" y="3669089"/>
            <a:ext cx="400023" cy="1964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E1D49D-8789-1449-AD45-15C298B1917D}"/>
              </a:ext>
            </a:extLst>
          </p:cNvPr>
          <p:cNvCxnSpPr>
            <a:cxnSpLocks/>
          </p:cNvCxnSpPr>
          <p:nvPr/>
        </p:nvCxnSpPr>
        <p:spPr>
          <a:xfrm flipH="1">
            <a:off x="3765177" y="3934301"/>
            <a:ext cx="80496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5C7950-D4F9-9E44-A93E-BC209BCA7059}"/>
              </a:ext>
            </a:extLst>
          </p:cNvPr>
          <p:cNvCxnSpPr>
            <a:cxnSpLocks/>
          </p:cNvCxnSpPr>
          <p:nvPr/>
        </p:nvCxnSpPr>
        <p:spPr>
          <a:xfrm>
            <a:off x="3765177" y="2596046"/>
            <a:ext cx="80496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1A1AC7-039E-7440-9A6E-02020C536F09}"/>
              </a:ext>
            </a:extLst>
          </p:cNvPr>
          <p:cNvCxnSpPr>
            <a:cxnSpLocks/>
          </p:cNvCxnSpPr>
          <p:nvPr/>
        </p:nvCxnSpPr>
        <p:spPr>
          <a:xfrm>
            <a:off x="4783787" y="4909771"/>
            <a:ext cx="0" cy="89894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5119222-9B8A-0E4D-82F3-0154B17ECD5A}"/>
              </a:ext>
            </a:extLst>
          </p:cNvPr>
          <p:cNvSpPr txBox="1"/>
          <p:nvPr/>
        </p:nvSpPr>
        <p:spPr>
          <a:xfrm>
            <a:off x="915235" y="5608573"/>
            <a:ext cx="169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21883C-06BB-9B48-8784-5A2B07A1D1A7}"/>
              </a:ext>
            </a:extLst>
          </p:cNvPr>
          <p:cNvSpPr/>
          <p:nvPr/>
        </p:nvSpPr>
        <p:spPr>
          <a:xfrm>
            <a:off x="8224745" y="2181575"/>
            <a:ext cx="2855635" cy="945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06A627-DC2F-D845-AF3D-8B197500DD6C}"/>
              </a:ext>
            </a:extLst>
          </p:cNvPr>
          <p:cNvSpPr txBox="1"/>
          <p:nvPr/>
        </p:nvSpPr>
        <p:spPr>
          <a:xfrm>
            <a:off x="8753749" y="2472904"/>
            <a:ext cx="1797620" cy="379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Classification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F4BC270-1421-514A-B4FA-48156C07A434}"/>
              </a:ext>
            </a:extLst>
          </p:cNvPr>
          <p:cNvSpPr/>
          <p:nvPr/>
        </p:nvSpPr>
        <p:spPr>
          <a:xfrm>
            <a:off x="8224743" y="3495739"/>
            <a:ext cx="2855637" cy="9890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0A83F2-7727-1846-BE60-E4443EC6A6BA}"/>
              </a:ext>
            </a:extLst>
          </p:cNvPr>
          <p:cNvSpPr txBox="1"/>
          <p:nvPr/>
        </p:nvSpPr>
        <p:spPr>
          <a:xfrm>
            <a:off x="8410009" y="3676221"/>
            <a:ext cx="2485097" cy="66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Your Business Solution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6F9025-4FBB-974A-A49A-A2D59BA87183}"/>
              </a:ext>
            </a:extLst>
          </p:cNvPr>
          <p:cNvSpPr/>
          <p:nvPr/>
        </p:nvSpPr>
        <p:spPr>
          <a:xfrm>
            <a:off x="8224742" y="4953161"/>
            <a:ext cx="2855639" cy="945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5BC73-E390-4B49-A94B-F32D1CE738A1}"/>
              </a:ext>
            </a:extLst>
          </p:cNvPr>
          <p:cNvSpPr txBox="1"/>
          <p:nvPr/>
        </p:nvSpPr>
        <p:spPr>
          <a:xfrm>
            <a:off x="8570544" y="5236067"/>
            <a:ext cx="2164026" cy="379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tx2">
                    <a:lumMod val="1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779733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69B5FD1-41A1-DB46-9770-54372E3D66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8BCCB1-A54D-8346-A6CC-85E8D67C3353}"/>
              </a:ext>
            </a:extLst>
          </p:cNvPr>
          <p:cNvSpPr/>
          <p:nvPr/>
        </p:nvSpPr>
        <p:spPr>
          <a:xfrm>
            <a:off x="2608292" y="1595592"/>
            <a:ext cx="6905464" cy="54670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667AE-9D14-5947-87E8-5B5ABB6C33F6}"/>
              </a:ext>
            </a:extLst>
          </p:cNvPr>
          <p:cNvSpPr txBox="1"/>
          <p:nvPr/>
        </p:nvSpPr>
        <p:spPr>
          <a:xfrm>
            <a:off x="4397263" y="5511490"/>
            <a:ext cx="3565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Analysis &amp;  Operations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41DAD7-C7E2-B44C-A3B3-96940E21F986}"/>
              </a:ext>
            </a:extLst>
          </p:cNvPr>
          <p:cNvSpPr/>
          <p:nvPr/>
        </p:nvSpPr>
        <p:spPr>
          <a:xfrm>
            <a:off x="2608292" y="887701"/>
            <a:ext cx="6905464" cy="54670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633A8D-1213-644C-9FE4-E97E848F60F8}"/>
              </a:ext>
            </a:extLst>
          </p:cNvPr>
          <p:cNvSpPr txBox="1"/>
          <p:nvPr/>
        </p:nvSpPr>
        <p:spPr>
          <a:xfrm>
            <a:off x="3717359" y="1003536"/>
            <a:ext cx="453824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67" dirty="0">
                <a:solidFill>
                  <a:schemeClr val="tx2">
                    <a:lumMod val="10000"/>
                  </a:schemeClr>
                </a:solidFill>
              </a:rPr>
              <a:t>What insights can I get from my data?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BE90C-DFFE-4F49-96E1-184EB3CC8587}"/>
              </a:ext>
            </a:extLst>
          </p:cNvPr>
          <p:cNvSpPr txBox="1"/>
          <p:nvPr/>
        </p:nvSpPr>
        <p:spPr>
          <a:xfrm>
            <a:off x="3357831" y="1658798"/>
            <a:ext cx="610412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2">
                    <a:lumMod val="10000"/>
                  </a:schemeClr>
                </a:solidFill>
              </a:rPr>
              <a:t>How do I handle edge cases in model performance?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F4A40B-33F5-E34F-8E6A-BF678A95D959}"/>
              </a:ext>
            </a:extLst>
          </p:cNvPr>
          <p:cNvSpPr/>
          <p:nvPr/>
        </p:nvSpPr>
        <p:spPr>
          <a:xfrm>
            <a:off x="1991883" y="787420"/>
            <a:ext cx="95279" cy="44645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0CC49-12E5-A242-B87F-A02C3F36381C}"/>
              </a:ext>
            </a:extLst>
          </p:cNvPr>
          <p:cNvSpPr/>
          <p:nvPr/>
        </p:nvSpPr>
        <p:spPr>
          <a:xfrm>
            <a:off x="9908616" y="802122"/>
            <a:ext cx="99764" cy="44791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6D3E9A-10C8-754B-82F1-5129A358863A}"/>
              </a:ext>
            </a:extLst>
          </p:cNvPr>
          <p:cNvSpPr/>
          <p:nvPr/>
        </p:nvSpPr>
        <p:spPr>
          <a:xfrm>
            <a:off x="696632" y="2024586"/>
            <a:ext cx="626216" cy="629917"/>
          </a:xfrm>
          <a:prstGeom prst="ellipse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D6E196-78B2-2440-8E69-8900F0516387}"/>
              </a:ext>
            </a:extLst>
          </p:cNvPr>
          <p:cNvCxnSpPr>
            <a:cxnSpLocks/>
          </p:cNvCxnSpPr>
          <p:nvPr/>
        </p:nvCxnSpPr>
        <p:spPr>
          <a:xfrm flipH="1">
            <a:off x="994802" y="2654503"/>
            <a:ext cx="23249" cy="104281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2C19B8-0DEA-1F4E-B370-5220DF07506B}"/>
              </a:ext>
            </a:extLst>
          </p:cNvPr>
          <p:cNvCxnSpPr>
            <a:cxnSpLocks/>
          </p:cNvCxnSpPr>
          <p:nvPr/>
        </p:nvCxnSpPr>
        <p:spPr>
          <a:xfrm flipH="1">
            <a:off x="580095" y="3641655"/>
            <a:ext cx="414707" cy="57713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E63CD9-344B-7245-9933-4BA6957EDD0B}"/>
              </a:ext>
            </a:extLst>
          </p:cNvPr>
          <p:cNvCxnSpPr>
            <a:cxnSpLocks/>
          </p:cNvCxnSpPr>
          <p:nvPr/>
        </p:nvCxnSpPr>
        <p:spPr>
          <a:xfrm>
            <a:off x="994802" y="3641655"/>
            <a:ext cx="374185" cy="55322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1679A9-2439-394E-925D-56D2C68559F9}"/>
              </a:ext>
            </a:extLst>
          </p:cNvPr>
          <p:cNvCxnSpPr>
            <a:cxnSpLocks/>
          </p:cNvCxnSpPr>
          <p:nvPr/>
        </p:nvCxnSpPr>
        <p:spPr>
          <a:xfrm flipH="1" flipV="1">
            <a:off x="568137" y="2864399"/>
            <a:ext cx="414707" cy="20012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BD5C1D-38FE-F945-8168-2B4A5945299A}"/>
              </a:ext>
            </a:extLst>
          </p:cNvPr>
          <p:cNvCxnSpPr>
            <a:cxnSpLocks/>
          </p:cNvCxnSpPr>
          <p:nvPr/>
        </p:nvCxnSpPr>
        <p:spPr>
          <a:xfrm flipH="1">
            <a:off x="1009486" y="2881591"/>
            <a:ext cx="400023" cy="1964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336953-7C29-BF4E-B4A5-36F01CA9130E}"/>
              </a:ext>
            </a:extLst>
          </p:cNvPr>
          <p:cNvSpPr txBox="1"/>
          <p:nvPr/>
        </p:nvSpPr>
        <p:spPr>
          <a:xfrm>
            <a:off x="64334" y="5443526"/>
            <a:ext cx="169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Customer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0AF943-E738-6A41-92C6-BEDD1E5A2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330" y="2176539"/>
            <a:ext cx="1775967" cy="17759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28D71E-E0F7-1742-AEA0-AD21A46378F0}"/>
              </a:ext>
            </a:extLst>
          </p:cNvPr>
          <p:cNvSpPr txBox="1"/>
          <p:nvPr/>
        </p:nvSpPr>
        <p:spPr>
          <a:xfrm>
            <a:off x="10270330" y="5511490"/>
            <a:ext cx="1697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Scientist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14018E-7B04-734E-8F44-B2DCCAFAB659}"/>
              </a:ext>
            </a:extLst>
          </p:cNvPr>
          <p:cNvSpPr/>
          <p:nvPr/>
        </p:nvSpPr>
        <p:spPr>
          <a:xfrm>
            <a:off x="2618643" y="2271535"/>
            <a:ext cx="6905464" cy="54670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6011B0-E2E1-C447-9A72-DDECCFBF6E82}"/>
              </a:ext>
            </a:extLst>
          </p:cNvPr>
          <p:cNvSpPr txBox="1"/>
          <p:nvPr/>
        </p:nvSpPr>
        <p:spPr>
          <a:xfrm>
            <a:off x="3053034" y="2341863"/>
            <a:ext cx="610412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2">
                    <a:lumMod val="10000"/>
                  </a:schemeClr>
                </a:solidFill>
              </a:rPr>
              <a:t>How do I update, replace, retrain, and test my model?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F82388-5A1D-564E-827F-764798671C53}"/>
              </a:ext>
            </a:extLst>
          </p:cNvPr>
          <p:cNvSpPr/>
          <p:nvPr/>
        </p:nvSpPr>
        <p:spPr>
          <a:xfrm>
            <a:off x="2618643" y="2971379"/>
            <a:ext cx="6905464" cy="54670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ADBF0C-A387-E34D-95DC-B85F92C91CBE}"/>
              </a:ext>
            </a:extLst>
          </p:cNvPr>
          <p:cNvSpPr txBox="1"/>
          <p:nvPr/>
        </p:nvSpPr>
        <p:spPr>
          <a:xfrm>
            <a:off x="3053034" y="3041707"/>
            <a:ext cx="610412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2">
                    <a:lumMod val="10000"/>
                  </a:schemeClr>
                </a:solidFill>
              </a:rPr>
              <a:t>How do I turn my modeling off, to observe it’s impact?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F1ED70-14F5-C645-856E-70DACC1B0B98}"/>
              </a:ext>
            </a:extLst>
          </p:cNvPr>
          <p:cNvSpPr/>
          <p:nvPr/>
        </p:nvSpPr>
        <p:spPr>
          <a:xfrm>
            <a:off x="2618643" y="3671223"/>
            <a:ext cx="6905464" cy="54670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684533-26C1-2548-B4F3-57FE61BD441A}"/>
              </a:ext>
            </a:extLst>
          </p:cNvPr>
          <p:cNvSpPr txBox="1"/>
          <p:nvPr/>
        </p:nvSpPr>
        <p:spPr>
          <a:xfrm>
            <a:off x="3053034" y="3741551"/>
            <a:ext cx="610412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2">
                    <a:lumMod val="10000"/>
                  </a:schemeClr>
                </a:solidFill>
              </a:rPr>
              <a:t>What tools can I use to automate these processes?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E13A3B-9F21-7D4B-8075-C13B9139AF41}"/>
              </a:ext>
            </a:extLst>
          </p:cNvPr>
          <p:cNvSpPr/>
          <p:nvPr/>
        </p:nvSpPr>
        <p:spPr>
          <a:xfrm>
            <a:off x="2618643" y="4375564"/>
            <a:ext cx="6905464" cy="54670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83098B-25E2-144B-ACB9-CC2FA404B131}"/>
              </a:ext>
            </a:extLst>
          </p:cNvPr>
          <p:cNvSpPr txBox="1"/>
          <p:nvPr/>
        </p:nvSpPr>
        <p:spPr>
          <a:xfrm>
            <a:off x="2835494" y="4445893"/>
            <a:ext cx="668861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2">
                    <a:lumMod val="10000"/>
                  </a:schemeClr>
                </a:solidFill>
              </a:rPr>
              <a:t>How do I share my resources and insights across teams?</a:t>
            </a:r>
          </a:p>
        </p:txBody>
      </p:sp>
    </p:spTree>
    <p:extLst>
      <p:ext uri="{BB962C8B-B14F-4D97-AF65-F5344CB8AC3E}">
        <p14:creationId xmlns:p14="http://schemas.microsoft.com/office/powerpoint/2010/main" val="2806474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0E7A73-7F00-A847-9B98-321410D780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68171-D9B1-7240-AABD-8A627BAD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40" y="104709"/>
            <a:ext cx="11265408" cy="62644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 &amp; D Ecosystem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2EF8FD-E4BB-6C4C-A384-A56235351FC0}"/>
              </a:ext>
            </a:extLst>
          </p:cNvPr>
          <p:cNvSpPr/>
          <p:nvPr/>
        </p:nvSpPr>
        <p:spPr>
          <a:xfrm>
            <a:off x="669366" y="5187579"/>
            <a:ext cx="10745693" cy="64545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667" b="1" dirty="0">
              <a:solidFill>
                <a:schemeClr val="bg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r"/>
            <a:r>
              <a:rPr lang="en-US" sz="2667" b="1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Existing Research in the Field									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A03521-C9F4-364D-80B3-2004C1423F43}"/>
              </a:ext>
            </a:extLst>
          </p:cNvPr>
          <p:cNvSpPr/>
          <p:nvPr/>
        </p:nvSpPr>
        <p:spPr>
          <a:xfrm>
            <a:off x="1541930" y="4338922"/>
            <a:ext cx="9873129" cy="69326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667" b="1" dirty="0">
              <a:solidFill>
                <a:schemeClr val="bg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r"/>
            <a:r>
              <a:rPr lang="en-US" sz="2667" b="1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Your Team’s Research Contributions		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425D1C-6D6B-6B4C-9974-F2383EC2B458}"/>
              </a:ext>
            </a:extLst>
          </p:cNvPr>
          <p:cNvSpPr/>
          <p:nvPr/>
        </p:nvSpPr>
        <p:spPr>
          <a:xfrm>
            <a:off x="2438400" y="3561979"/>
            <a:ext cx="8976659" cy="62155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 b="1" dirty="0">
              <a:solidFill>
                <a:schemeClr val="bg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Insights from Your Data							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DD57A4-1F13-8344-AF7C-7E8B7DB2ABA7}"/>
              </a:ext>
            </a:extLst>
          </p:cNvPr>
          <p:cNvSpPr/>
          <p:nvPr/>
        </p:nvSpPr>
        <p:spPr>
          <a:xfrm>
            <a:off x="3827395" y="2148092"/>
            <a:ext cx="7587664" cy="64889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Customer’s Response to Model  	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60A6B-BDFA-0D46-89EE-6F77E13238C0}"/>
              </a:ext>
            </a:extLst>
          </p:cNvPr>
          <p:cNvSpPr/>
          <p:nvPr/>
        </p:nvSpPr>
        <p:spPr>
          <a:xfrm>
            <a:off x="4518211" y="1316844"/>
            <a:ext cx="6896847" cy="62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Constantly Improving the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8BCF92-8C03-194A-81FE-14A175D3D3CC}"/>
              </a:ext>
            </a:extLst>
          </p:cNvPr>
          <p:cNvSpPr/>
          <p:nvPr/>
        </p:nvSpPr>
        <p:spPr>
          <a:xfrm>
            <a:off x="203200" y="3363737"/>
            <a:ext cx="11438965" cy="2696407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1E40D-86F1-6A4C-B1A8-206C9459B65D}"/>
              </a:ext>
            </a:extLst>
          </p:cNvPr>
          <p:cNvSpPr txBox="1"/>
          <p:nvPr/>
        </p:nvSpPr>
        <p:spPr>
          <a:xfrm>
            <a:off x="486236" y="3561979"/>
            <a:ext cx="1669128" cy="461665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Academic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DB898-C3F5-AE49-A872-DD2BBF1521A4}"/>
              </a:ext>
            </a:extLst>
          </p:cNvPr>
          <p:cNvSpPr/>
          <p:nvPr/>
        </p:nvSpPr>
        <p:spPr>
          <a:xfrm>
            <a:off x="2235201" y="1016002"/>
            <a:ext cx="9406967" cy="2008095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A51D1-0F02-F245-8475-CE779C618602}"/>
              </a:ext>
            </a:extLst>
          </p:cNvPr>
          <p:cNvSpPr txBox="1"/>
          <p:nvPr/>
        </p:nvSpPr>
        <p:spPr>
          <a:xfrm>
            <a:off x="2462305" y="1169410"/>
            <a:ext cx="1685360" cy="461665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165962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2AA-B518-1D45-AA2C-BA126F49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Into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C4068-2D91-BE40-AE0B-9F3884E34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| </a:t>
            </a:r>
            <a:r>
              <a:rPr lang="en-US" b="1" dirty="0"/>
              <a:t>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2200E-FEC3-5945-9BBF-316D1B97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1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6112-614A-6240-A96A-C2DBBAC6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3" y="993152"/>
            <a:ext cx="10525833" cy="1786976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/>
          <a:p>
            <a:pPr algn="ctr"/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What should I build?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89A28EB-A315-1040-A75E-EF4A2413EB33}"/>
              </a:ext>
            </a:extLst>
          </p:cNvPr>
          <p:cNvSpPr txBox="1">
            <a:spLocks/>
          </p:cNvSpPr>
          <p:nvPr/>
        </p:nvSpPr>
        <p:spPr>
          <a:xfrm>
            <a:off x="709121" y="3119187"/>
            <a:ext cx="2321222" cy="1460291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Websites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C8DB59-9C36-284C-A512-9584804141E5}"/>
              </a:ext>
            </a:extLst>
          </p:cNvPr>
          <p:cNvSpPr txBox="1">
            <a:spLocks/>
          </p:cNvSpPr>
          <p:nvPr/>
        </p:nvSpPr>
        <p:spPr>
          <a:xfrm>
            <a:off x="3528762" y="3117554"/>
            <a:ext cx="2431079" cy="146029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Mobile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4B43F3D-6299-8846-AA28-77C5A0A7DBDA}"/>
              </a:ext>
            </a:extLst>
          </p:cNvPr>
          <p:cNvSpPr txBox="1">
            <a:spLocks/>
          </p:cNvSpPr>
          <p:nvPr/>
        </p:nvSpPr>
        <p:spPr>
          <a:xfrm>
            <a:off x="6458261" y="3117554"/>
            <a:ext cx="2213728" cy="143639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2C738-53DD-5D4B-9690-9B9D00117B58}"/>
              </a:ext>
            </a:extLst>
          </p:cNvPr>
          <p:cNvSpPr/>
          <p:nvPr/>
        </p:nvSpPr>
        <p:spPr>
          <a:xfrm>
            <a:off x="709123" y="5181006"/>
            <a:ext cx="10525833" cy="77346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Integrate into Existing Systems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3D6D59B-1875-784F-A51A-7DC1818FDC81}"/>
              </a:ext>
            </a:extLst>
          </p:cNvPr>
          <p:cNvSpPr txBox="1">
            <a:spLocks/>
          </p:cNvSpPr>
          <p:nvPr/>
        </p:nvSpPr>
        <p:spPr>
          <a:xfrm>
            <a:off x="9170409" y="3117554"/>
            <a:ext cx="2064547" cy="14602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3357746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6112-614A-6240-A96A-C2DBBAC6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t"/>
          <a:lstStyle/>
          <a:p>
            <a:pPr algn="ctr"/>
            <a:br>
              <a:rPr lang="en-US" sz="4267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sz="4267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How to do this on AWS?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089A28EB-A315-1040-A75E-EF4A2413EB33}"/>
              </a:ext>
            </a:extLst>
          </p:cNvPr>
          <p:cNvSpPr txBox="1">
            <a:spLocks/>
          </p:cNvSpPr>
          <p:nvPr/>
        </p:nvSpPr>
        <p:spPr>
          <a:xfrm>
            <a:off x="381115" y="1961494"/>
            <a:ext cx="3340865" cy="150606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S3 Hosting</a:t>
            </a:r>
          </a:p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API Gateway</a:t>
            </a:r>
          </a:p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Lambda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C8DB59-9C36-284C-A512-9584804141E5}"/>
              </a:ext>
            </a:extLst>
          </p:cNvPr>
          <p:cNvSpPr txBox="1">
            <a:spLocks/>
          </p:cNvSpPr>
          <p:nvPr/>
        </p:nvSpPr>
        <p:spPr>
          <a:xfrm>
            <a:off x="4370890" y="1970201"/>
            <a:ext cx="3315013" cy="150606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Web Servers</a:t>
            </a:r>
          </a:p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Load Balancing</a:t>
            </a:r>
          </a:p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Autoscaling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4B43F3D-6299-8846-AA28-77C5A0A7DBDA}"/>
              </a:ext>
            </a:extLst>
          </p:cNvPr>
          <p:cNvSpPr txBox="1">
            <a:spLocks/>
          </p:cNvSpPr>
          <p:nvPr/>
        </p:nvSpPr>
        <p:spPr>
          <a:xfrm>
            <a:off x="8340811" y="1970201"/>
            <a:ext cx="3496963" cy="14874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IOT </a:t>
            </a:r>
          </a:p>
          <a:p>
            <a:pPr algn="ctr"/>
            <a:r>
              <a:rPr lang="en-US" sz="2133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Mobile</a:t>
            </a:r>
          </a:p>
          <a:p>
            <a:pPr algn="ctr"/>
            <a:r>
              <a:rPr lang="en-US" sz="2133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Robotics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2C738-53DD-5D4B-9690-9B9D00117B58}"/>
              </a:ext>
            </a:extLst>
          </p:cNvPr>
          <p:cNvSpPr/>
          <p:nvPr/>
        </p:nvSpPr>
        <p:spPr>
          <a:xfrm>
            <a:off x="284206" y="3868551"/>
            <a:ext cx="11553568" cy="77346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Self-Healing Continuous Integration Pipelines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D63D8-E627-F743-828C-6D2BE110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117" y="5502834"/>
            <a:ext cx="851153" cy="971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F90084-CD13-1141-B3EA-27E5B72D4881}"/>
              </a:ext>
            </a:extLst>
          </p:cNvPr>
          <p:cNvSpPr txBox="1"/>
          <p:nvPr/>
        </p:nvSpPr>
        <p:spPr>
          <a:xfrm>
            <a:off x="1361331" y="5034300"/>
            <a:ext cx="35012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SageMaker</a:t>
            </a:r>
            <a:r>
              <a:rPr lang="en-US" sz="2800" b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Endpoints</a:t>
            </a:r>
          </a:p>
          <a:p>
            <a:r>
              <a:rPr lang="en-US" sz="2800" b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Batch Transform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753FF237-85C0-6448-81ED-5AF8556A15EC}"/>
              </a:ext>
            </a:extLst>
          </p:cNvPr>
          <p:cNvSpPr/>
          <p:nvPr/>
        </p:nvSpPr>
        <p:spPr>
          <a:xfrm>
            <a:off x="371230" y="4073129"/>
            <a:ext cx="753762" cy="210635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3F4B6CA6-B415-E440-A9BB-CD8A1B4E2BE5}"/>
              </a:ext>
            </a:extLst>
          </p:cNvPr>
          <p:cNvSpPr/>
          <p:nvPr/>
        </p:nvSpPr>
        <p:spPr>
          <a:xfrm rot="10800000">
            <a:off x="11382828" y="4070895"/>
            <a:ext cx="753762" cy="2106353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1AE43-1A40-0742-B2C6-A5C3E2E95296}"/>
              </a:ext>
            </a:extLst>
          </p:cNvPr>
          <p:cNvSpPr txBox="1"/>
          <p:nvPr/>
        </p:nvSpPr>
        <p:spPr>
          <a:xfrm>
            <a:off x="7252776" y="5061939"/>
            <a:ext cx="4074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Nightly Summary Stats </a:t>
            </a:r>
          </a:p>
          <a:p>
            <a:pPr algn="ctr"/>
            <a:r>
              <a:rPr lang="en-US" sz="2800" b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21593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11F0-2C2D-A549-B742-AD9E7684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8876"/>
            <a:ext cx="10515600" cy="1325563"/>
          </a:xfrm>
        </p:spPr>
        <p:txBody>
          <a:bodyPr anchor="ctr"/>
          <a:lstStyle/>
          <a:p>
            <a:pPr algn="ctr"/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http://</a:t>
            </a:r>
            <a:r>
              <a:rPr lang="en-US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www.shreyasdemos.ml</a:t>
            </a: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E7696-3374-364B-A6FD-E50E37F52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8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2AA-B518-1D45-AA2C-BA126F49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see what you’ve got.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2200E-FEC3-5945-9BBF-316D1B97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4F169A-95A2-5640-9806-EB449EB31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54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04ED5-3833-1644-A5D9-5B352BAA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EB9A1-3916-524C-883D-D816DCE1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41" y="113956"/>
            <a:ext cx="7933479" cy="660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1561B-85AD-A04D-9946-A74B9C49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13956"/>
            <a:ext cx="2845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23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A1E6-865C-5F41-9ADB-330CD1D2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Project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AC08-CF34-3A46-9C10-2DA4517D8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939"/>
            <a:ext cx="10515600" cy="4351338"/>
          </a:xfrm>
        </p:spPr>
        <p:txBody>
          <a:bodyPr/>
          <a:lstStyle/>
          <a:p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Project Goal</a:t>
            </a:r>
          </a:p>
          <a:p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ETL Strategy</a:t>
            </a:r>
          </a:p>
          <a:p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Modeling strategy </a:t>
            </a:r>
          </a:p>
          <a:p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Goal for going into production</a:t>
            </a:r>
          </a:p>
          <a:p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20 minutes to present, can use slides</a:t>
            </a:r>
          </a:p>
          <a:p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Back at 3:00 for presentations at 3:15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56985-73EF-BB41-A2C9-EC751E30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8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D002-2E2D-CD41-90F6-6E73E977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40076"/>
            <a:ext cx="11353800" cy="789117"/>
          </a:xfrm>
        </p:spPr>
        <p:txBody>
          <a:bodyPr/>
          <a:lstStyle/>
          <a:p>
            <a:pPr algn="ctr"/>
            <a:r>
              <a:rPr lang="en-US" b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Architecting for Machine Learning Agenda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00C41-BBD4-3045-9549-2A229372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1380"/>
            <a:ext cx="2743200" cy="365125"/>
          </a:xfrm>
        </p:spPr>
        <p:txBody>
          <a:bodyPr/>
          <a:lstStyle/>
          <a:p>
            <a:fld id="{8215FB02-CD11-4A46-A1BA-F77A6716864E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7F0A3-59BA-3247-9CD5-6DC9F3881404}"/>
              </a:ext>
            </a:extLst>
          </p:cNvPr>
          <p:cNvSpPr/>
          <p:nvPr/>
        </p:nvSpPr>
        <p:spPr>
          <a:xfrm>
            <a:off x="419100" y="1454046"/>
            <a:ext cx="3418382" cy="4047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Day 1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ML on AWS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NLP Lab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Teams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New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BA5E7-D01F-2945-97FB-AD3526DB7E15}"/>
              </a:ext>
            </a:extLst>
          </p:cNvPr>
          <p:cNvSpPr/>
          <p:nvPr/>
        </p:nvSpPr>
        <p:spPr>
          <a:xfrm>
            <a:off x="4386809" y="1454046"/>
            <a:ext cx="3418382" cy="4047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Day 2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Feature Engineering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Project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9F511-F4E7-6845-98CC-A87EC0EA9E43}"/>
              </a:ext>
            </a:extLst>
          </p:cNvPr>
          <p:cNvSpPr/>
          <p:nvPr/>
        </p:nvSpPr>
        <p:spPr>
          <a:xfrm>
            <a:off x="8354518" y="1454046"/>
            <a:ext cx="3418382" cy="4047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Day 3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Going into Production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Build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Present!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F88A3-E8A6-9B45-A1C8-6DFA22C3FE24}"/>
              </a:ext>
            </a:extLst>
          </p:cNvPr>
          <p:cNvSpPr/>
          <p:nvPr/>
        </p:nvSpPr>
        <p:spPr>
          <a:xfrm>
            <a:off x="419100" y="3747542"/>
            <a:ext cx="3418382" cy="28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31371-4B69-B44F-B0A3-B8BFAC1A1F73}"/>
              </a:ext>
            </a:extLst>
          </p:cNvPr>
          <p:cNvSpPr/>
          <p:nvPr/>
        </p:nvSpPr>
        <p:spPr>
          <a:xfrm>
            <a:off x="4386809" y="3747542"/>
            <a:ext cx="3418382" cy="28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8EA08-FF8F-F24C-A9D7-E3675262E1D1}"/>
              </a:ext>
            </a:extLst>
          </p:cNvPr>
          <p:cNvSpPr/>
          <p:nvPr/>
        </p:nvSpPr>
        <p:spPr>
          <a:xfrm>
            <a:off x="8354518" y="3747542"/>
            <a:ext cx="3418382" cy="284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70DF9-C14E-D849-BD24-C622DC2455DA}"/>
              </a:ext>
            </a:extLst>
          </p:cNvPr>
          <p:cNvSpPr/>
          <p:nvPr/>
        </p:nvSpPr>
        <p:spPr>
          <a:xfrm>
            <a:off x="419100" y="5711256"/>
            <a:ext cx="3418382" cy="96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Write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AA639-7865-5040-88D8-006F920F74B5}"/>
              </a:ext>
            </a:extLst>
          </p:cNvPr>
          <p:cNvSpPr/>
          <p:nvPr/>
        </p:nvSpPr>
        <p:spPr>
          <a:xfrm>
            <a:off x="4386809" y="5730801"/>
            <a:ext cx="3418382" cy="96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New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C70B8-4FCD-5F4B-855D-FA246B35AD50}"/>
              </a:ext>
            </a:extLst>
          </p:cNvPr>
          <p:cNvSpPr/>
          <p:nvPr/>
        </p:nvSpPr>
        <p:spPr>
          <a:xfrm>
            <a:off x="8354518" y="5730801"/>
            <a:ext cx="3418382" cy="96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81826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2AA-B518-1D45-AA2C-BA126F49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Into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C4068-2D91-BE40-AE0B-9F3884E34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Business</a:t>
            </a:r>
            <a:r>
              <a:rPr lang="en-US" dirty="0"/>
              <a:t> |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2200E-FEC3-5945-9BBF-316D1B97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526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DA3230-28DB-1143-9FB7-16A24405A9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96D579-3C7D-3249-9549-FEF2DE2B28E5}"/>
              </a:ext>
            </a:extLst>
          </p:cNvPr>
          <p:cNvSpPr/>
          <p:nvPr/>
        </p:nvSpPr>
        <p:spPr>
          <a:xfrm>
            <a:off x="389311" y="1185083"/>
            <a:ext cx="3464988" cy="162015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B02F5-08E6-9544-9906-F1127F4331A8}"/>
              </a:ext>
            </a:extLst>
          </p:cNvPr>
          <p:cNvSpPr/>
          <p:nvPr/>
        </p:nvSpPr>
        <p:spPr>
          <a:xfrm>
            <a:off x="4244250" y="1185083"/>
            <a:ext cx="3464988" cy="162015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2102F-56B6-934B-81A0-A48BCF5B1399}"/>
              </a:ext>
            </a:extLst>
          </p:cNvPr>
          <p:cNvSpPr/>
          <p:nvPr/>
        </p:nvSpPr>
        <p:spPr>
          <a:xfrm>
            <a:off x="8089434" y="1194220"/>
            <a:ext cx="3753636" cy="119460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94406E-BEEC-774F-AC13-47156824314B}"/>
              </a:ext>
            </a:extLst>
          </p:cNvPr>
          <p:cNvSpPr/>
          <p:nvPr/>
        </p:nvSpPr>
        <p:spPr>
          <a:xfrm>
            <a:off x="373684" y="3124557"/>
            <a:ext cx="3480616" cy="18347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D220AE-63ED-A143-9B24-300476152EEA}"/>
              </a:ext>
            </a:extLst>
          </p:cNvPr>
          <p:cNvSpPr/>
          <p:nvPr/>
        </p:nvSpPr>
        <p:spPr>
          <a:xfrm>
            <a:off x="4255977" y="3124557"/>
            <a:ext cx="3480616" cy="183478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65D93-D4DE-E549-BDC7-9ED0599E5A49}"/>
              </a:ext>
            </a:extLst>
          </p:cNvPr>
          <p:cNvSpPr/>
          <p:nvPr/>
        </p:nvSpPr>
        <p:spPr>
          <a:xfrm>
            <a:off x="8082582" y="2625713"/>
            <a:ext cx="3753636" cy="112526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24540-4854-2442-A731-A18FA015433E}"/>
              </a:ext>
            </a:extLst>
          </p:cNvPr>
          <p:cNvSpPr txBox="1"/>
          <p:nvPr/>
        </p:nvSpPr>
        <p:spPr>
          <a:xfrm>
            <a:off x="747027" y="1277739"/>
            <a:ext cx="232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Classification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7C4CC-8213-C548-BA61-402ABC0CC532}"/>
              </a:ext>
            </a:extLst>
          </p:cNvPr>
          <p:cNvSpPr txBox="1"/>
          <p:nvPr/>
        </p:nvSpPr>
        <p:spPr>
          <a:xfrm>
            <a:off x="4318657" y="1273970"/>
            <a:ext cx="327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Computer 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D7760B-299B-AC4E-99A0-DAB073CDB4FC}"/>
              </a:ext>
            </a:extLst>
          </p:cNvPr>
          <p:cNvSpPr txBox="1"/>
          <p:nvPr/>
        </p:nvSpPr>
        <p:spPr>
          <a:xfrm>
            <a:off x="8061026" y="1179345"/>
            <a:ext cx="38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Topic Modeling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5A79CB-A012-C245-871A-FEEACF78EF0A}"/>
              </a:ext>
            </a:extLst>
          </p:cNvPr>
          <p:cNvSpPr txBox="1"/>
          <p:nvPr/>
        </p:nvSpPr>
        <p:spPr>
          <a:xfrm>
            <a:off x="505725" y="3297349"/>
            <a:ext cx="319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Working with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71387-0CC7-CC43-ABA1-A9CC85490721}"/>
              </a:ext>
            </a:extLst>
          </p:cNvPr>
          <p:cNvSpPr txBox="1"/>
          <p:nvPr/>
        </p:nvSpPr>
        <p:spPr>
          <a:xfrm>
            <a:off x="4573634" y="3297349"/>
            <a:ext cx="295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Recommendation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7A70B-55CC-D74D-88C5-ECF39E037822}"/>
              </a:ext>
            </a:extLst>
          </p:cNvPr>
          <p:cNvSpPr txBox="1"/>
          <p:nvPr/>
        </p:nvSpPr>
        <p:spPr>
          <a:xfrm>
            <a:off x="8398868" y="2697873"/>
            <a:ext cx="2356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Forecasting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0C5D8-0177-CB4A-B45A-311FB45EDB27}"/>
              </a:ext>
            </a:extLst>
          </p:cNvPr>
          <p:cNvSpPr txBox="1"/>
          <p:nvPr/>
        </p:nvSpPr>
        <p:spPr>
          <a:xfrm>
            <a:off x="737751" y="1683239"/>
            <a:ext cx="2819628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Linear Learner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 err="1">
                <a:solidFill>
                  <a:srgbClr val="0E2836"/>
                </a:solidFill>
              </a:rPr>
              <a:t>XGBoost</a:t>
            </a:r>
            <a:endParaRPr lang="en-US" sz="2133" dirty="0">
              <a:solidFill>
                <a:srgbClr val="0E2836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KNN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0E4FF3-A638-FF45-A086-B6CF3026E440}"/>
              </a:ext>
            </a:extLst>
          </p:cNvPr>
          <p:cNvSpPr txBox="1"/>
          <p:nvPr/>
        </p:nvSpPr>
        <p:spPr>
          <a:xfrm>
            <a:off x="4417152" y="1727873"/>
            <a:ext cx="336885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Image Classification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1CA30-6C28-CD49-8796-8760F81F199E}"/>
              </a:ext>
            </a:extLst>
          </p:cNvPr>
          <p:cNvSpPr txBox="1"/>
          <p:nvPr/>
        </p:nvSpPr>
        <p:spPr>
          <a:xfrm>
            <a:off x="704045" y="3740498"/>
            <a:ext cx="2915580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Blazing Text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Supervised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Unsupervised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2E89B-75F0-0C40-BE13-5D0F4D34EE15}"/>
              </a:ext>
            </a:extLst>
          </p:cNvPr>
          <p:cNvSpPr txBox="1"/>
          <p:nvPr/>
        </p:nvSpPr>
        <p:spPr>
          <a:xfrm>
            <a:off x="4601966" y="3796091"/>
            <a:ext cx="241517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Factorization Machines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AC9C9-F697-C740-A88C-6BA2329ED45D}"/>
              </a:ext>
            </a:extLst>
          </p:cNvPr>
          <p:cNvSpPr txBox="1"/>
          <p:nvPr/>
        </p:nvSpPr>
        <p:spPr>
          <a:xfrm>
            <a:off x="8403753" y="3133461"/>
            <a:ext cx="245012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 err="1">
                <a:solidFill>
                  <a:srgbClr val="0E2836"/>
                </a:solidFill>
              </a:rPr>
              <a:t>DeepAR</a:t>
            </a:r>
            <a:endParaRPr lang="en-US" sz="2133" dirty="0">
              <a:solidFill>
                <a:srgbClr val="0E283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9861B1-0F46-C04D-AF45-FBA15AAA94C4}"/>
              </a:ext>
            </a:extLst>
          </p:cNvPr>
          <p:cNvSpPr txBox="1"/>
          <p:nvPr/>
        </p:nvSpPr>
        <p:spPr>
          <a:xfrm>
            <a:off x="8722405" y="1664034"/>
            <a:ext cx="2310844" cy="74879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LDA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NTM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4E1E6A89-ED60-D743-A567-0FC1933B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62" y="283949"/>
            <a:ext cx="11742948" cy="726923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Each algorithm </a:t>
            </a:r>
            <a:r>
              <a:rPr lang="en-US" b="0" dirty="0">
                <a:solidFill>
                  <a:srgbClr val="FFC000"/>
                </a:solidFill>
              </a:rPr>
              <a:t>solves a type of prediction problem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CE2D81-76B9-4D4D-8FAA-204C37BA5868}"/>
              </a:ext>
            </a:extLst>
          </p:cNvPr>
          <p:cNvSpPr/>
          <p:nvPr/>
        </p:nvSpPr>
        <p:spPr>
          <a:xfrm>
            <a:off x="4225169" y="5225789"/>
            <a:ext cx="3464988" cy="117958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E341F8-841B-E849-B14F-906A72AA30B8}"/>
              </a:ext>
            </a:extLst>
          </p:cNvPr>
          <p:cNvSpPr txBox="1"/>
          <p:nvPr/>
        </p:nvSpPr>
        <p:spPr>
          <a:xfrm>
            <a:off x="4278797" y="5282491"/>
            <a:ext cx="31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Anomaly Detection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612C64-2037-2E48-B2F6-9BB2E94C7540}"/>
              </a:ext>
            </a:extLst>
          </p:cNvPr>
          <p:cNvSpPr txBox="1"/>
          <p:nvPr/>
        </p:nvSpPr>
        <p:spPr>
          <a:xfrm>
            <a:off x="4426233" y="5753997"/>
            <a:ext cx="317043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Random Cut Forests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1FD286-E168-6242-903B-41C7636B0313}"/>
              </a:ext>
            </a:extLst>
          </p:cNvPr>
          <p:cNvSpPr/>
          <p:nvPr/>
        </p:nvSpPr>
        <p:spPr>
          <a:xfrm>
            <a:off x="384773" y="5225789"/>
            <a:ext cx="3469527" cy="117958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63F84D-0FC6-5345-A706-BCB3D849ED54}"/>
              </a:ext>
            </a:extLst>
          </p:cNvPr>
          <p:cNvSpPr txBox="1"/>
          <p:nvPr/>
        </p:nvSpPr>
        <p:spPr>
          <a:xfrm>
            <a:off x="231630" y="5269695"/>
            <a:ext cx="3764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Sequence Translation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43AA67-5341-824A-8BCB-6A8253952066}"/>
              </a:ext>
            </a:extLst>
          </p:cNvPr>
          <p:cNvSpPr txBox="1"/>
          <p:nvPr/>
        </p:nvSpPr>
        <p:spPr>
          <a:xfrm>
            <a:off x="705944" y="5753996"/>
            <a:ext cx="245012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Seq2Seq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D27E18-2FAD-CA4B-AB36-BD03A552AF5E}"/>
              </a:ext>
            </a:extLst>
          </p:cNvPr>
          <p:cNvSpPr txBox="1"/>
          <p:nvPr/>
        </p:nvSpPr>
        <p:spPr>
          <a:xfrm>
            <a:off x="4429103" y="2122323"/>
            <a:ext cx="336885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Object Detection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4A938F-5BE2-4C45-A14A-15F2A9DC2830}"/>
              </a:ext>
            </a:extLst>
          </p:cNvPr>
          <p:cNvSpPr/>
          <p:nvPr/>
        </p:nvSpPr>
        <p:spPr>
          <a:xfrm>
            <a:off x="8082582" y="3987342"/>
            <a:ext cx="3753636" cy="1125260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11CEC-D350-8C49-824D-C35C7CFDE90F}"/>
              </a:ext>
            </a:extLst>
          </p:cNvPr>
          <p:cNvSpPr txBox="1"/>
          <p:nvPr/>
        </p:nvSpPr>
        <p:spPr>
          <a:xfrm>
            <a:off x="8398868" y="4059502"/>
            <a:ext cx="2356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Clustering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961AE2-A13F-C34F-9393-F0E20F700592}"/>
              </a:ext>
            </a:extLst>
          </p:cNvPr>
          <p:cNvSpPr txBox="1"/>
          <p:nvPr/>
        </p:nvSpPr>
        <p:spPr>
          <a:xfrm>
            <a:off x="8403753" y="4518996"/>
            <a:ext cx="245012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 err="1">
                <a:solidFill>
                  <a:srgbClr val="0E2836"/>
                </a:solidFill>
              </a:rPr>
              <a:t>KMeans</a:t>
            </a:r>
            <a:endParaRPr lang="en-US" sz="2133" dirty="0">
              <a:solidFill>
                <a:srgbClr val="0E283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62A722-6A5B-F442-B1FD-E41823EFD54D}"/>
              </a:ext>
            </a:extLst>
          </p:cNvPr>
          <p:cNvSpPr/>
          <p:nvPr/>
        </p:nvSpPr>
        <p:spPr>
          <a:xfrm>
            <a:off x="8061026" y="5340725"/>
            <a:ext cx="3753636" cy="104282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A34270-DF14-B348-BBC3-7BE8B8E7150A}"/>
              </a:ext>
            </a:extLst>
          </p:cNvPr>
          <p:cNvSpPr txBox="1"/>
          <p:nvPr/>
        </p:nvSpPr>
        <p:spPr>
          <a:xfrm>
            <a:off x="8377311" y="5412885"/>
            <a:ext cx="3044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E2836"/>
                </a:solidFill>
              </a:rPr>
              <a:t>Feature Reduction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411EAF-2BF2-2F4D-A453-442E68F46218}"/>
              </a:ext>
            </a:extLst>
          </p:cNvPr>
          <p:cNvSpPr txBox="1"/>
          <p:nvPr/>
        </p:nvSpPr>
        <p:spPr>
          <a:xfrm>
            <a:off x="8382197" y="5872379"/>
            <a:ext cx="245012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133" dirty="0">
                <a:solidFill>
                  <a:srgbClr val="0E2836"/>
                </a:solidFill>
              </a:rPr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262271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185DDE-0FA8-1540-B9C5-52827796A1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56112-614A-6240-A96A-C2DBBAC6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34" y="2938281"/>
            <a:ext cx="10940405" cy="726923"/>
          </a:xfrm>
        </p:spPr>
        <p:txBody>
          <a:bodyPr anchor="ctr"/>
          <a:lstStyle/>
          <a:p>
            <a:pPr algn="ctr"/>
            <a:r>
              <a:rPr lang="en-US" sz="4267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Where </a:t>
            </a:r>
            <a:r>
              <a:rPr lang="en-US" sz="4267" dirty="0">
                <a:solidFill>
                  <a:srgbClr val="FFC000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should</a:t>
            </a:r>
            <a:r>
              <a:rPr lang="en-US" sz="4267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you start?</a:t>
            </a:r>
          </a:p>
        </p:txBody>
      </p:sp>
    </p:spTree>
    <p:extLst>
      <p:ext uri="{BB962C8B-B14F-4D97-AF65-F5344CB8AC3E}">
        <p14:creationId xmlns:p14="http://schemas.microsoft.com/office/powerpoint/2010/main" val="120901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EC780EC-7672-1240-8379-B96C43E539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DDCC38-6FE4-D543-8D69-38673D5C4B1A}"/>
              </a:ext>
            </a:extLst>
          </p:cNvPr>
          <p:cNvSpPr/>
          <p:nvPr/>
        </p:nvSpPr>
        <p:spPr>
          <a:xfrm>
            <a:off x="681318" y="1444533"/>
            <a:ext cx="10708140" cy="609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19F914-CE27-EE44-85EF-D119622C89A8}"/>
              </a:ext>
            </a:extLst>
          </p:cNvPr>
          <p:cNvSpPr/>
          <p:nvPr/>
        </p:nvSpPr>
        <p:spPr>
          <a:xfrm rot="5400000">
            <a:off x="3025143" y="3496079"/>
            <a:ext cx="5681995" cy="6095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EC067-1339-F84D-9285-666E5A04353A}"/>
              </a:ext>
            </a:extLst>
          </p:cNvPr>
          <p:cNvSpPr txBox="1"/>
          <p:nvPr/>
        </p:nvSpPr>
        <p:spPr>
          <a:xfrm>
            <a:off x="988651" y="757280"/>
            <a:ext cx="415962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Customer Facing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A982B-A3E1-A348-9640-297841B98A67}"/>
              </a:ext>
            </a:extLst>
          </p:cNvPr>
          <p:cNvSpPr txBox="1"/>
          <p:nvPr/>
        </p:nvSpPr>
        <p:spPr>
          <a:xfrm>
            <a:off x="6573269" y="730181"/>
            <a:ext cx="415962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>
                <a:solidFill>
                  <a:schemeClr val="bg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Analysis | Ops | R&amp;D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47788-48BD-904D-8ECB-C82CF34CB78C}"/>
              </a:ext>
            </a:extLst>
          </p:cNvPr>
          <p:cNvSpPr/>
          <p:nvPr/>
        </p:nvSpPr>
        <p:spPr>
          <a:xfrm>
            <a:off x="1211363" y="1848317"/>
            <a:ext cx="3464988" cy="704003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5B5B0D-AF63-AC4E-88F3-B728A63C6356}"/>
              </a:ext>
            </a:extLst>
          </p:cNvPr>
          <p:cNvSpPr/>
          <p:nvPr/>
        </p:nvSpPr>
        <p:spPr>
          <a:xfrm>
            <a:off x="1211363" y="2762400"/>
            <a:ext cx="3464988" cy="58132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EC952-7531-8743-8E0D-DCC6CED1388D}"/>
              </a:ext>
            </a:extLst>
          </p:cNvPr>
          <p:cNvSpPr txBox="1"/>
          <p:nvPr/>
        </p:nvSpPr>
        <p:spPr>
          <a:xfrm>
            <a:off x="1699838" y="1936623"/>
            <a:ext cx="232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0903D-4A76-B54D-BED0-0F6A871A6AD4}"/>
              </a:ext>
            </a:extLst>
          </p:cNvPr>
          <p:cNvSpPr txBox="1"/>
          <p:nvPr/>
        </p:nvSpPr>
        <p:spPr>
          <a:xfrm>
            <a:off x="1285771" y="2803473"/>
            <a:ext cx="327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Computer Vision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D3DAC8-85FA-F240-A694-54456591688D}"/>
              </a:ext>
            </a:extLst>
          </p:cNvPr>
          <p:cNvSpPr/>
          <p:nvPr/>
        </p:nvSpPr>
        <p:spPr>
          <a:xfrm>
            <a:off x="6979258" y="1825399"/>
            <a:ext cx="3753636" cy="77539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68286D-8FA0-2D4D-97B1-16DA2786FD24}"/>
              </a:ext>
            </a:extLst>
          </p:cNvPr>
          <p:cNvSpPr/>
          <p:nvPr/>
        </p:nvSpPr>
        <p:spPr>
          <a:xfrm>
            <a:off x="6972406" y="2795419"/>
            <a:ext cx="3753636" cy="71362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7F8832-CD9A-D841-A1D0-2ED0C5D8E93E}"/>
              </a:ext>
            </a:extLst>
          </p:cNvPr>
          <p:cNvSpPr txBox="1"/>
          <p:nvPr/>
        </p:nvSpPr>
        <p:spPr>
          <a:xfrm>
            <a:off x="6972406" y="1999112"/>
            <a:ext cx="381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Topic Modeling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33D0F-E810-CD48-B131-346A5518C15F}"/>
              </a:ext>
            </a:extLst>
          </p:cNvPr>
          <p:cNvSpPr txBox="1"/>
          <p:nvPr/>
        </p:nvSpPr>
        <p:spPr>
          <a:xfrm>
            <a:off x="7649497" y="2956410"/>
            <a:ext cx="2356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058D2-820F-8545-9193-5065698BD12E}"/>
              </a:ext>
            </a:extLst>
          </p:cNvPr>
          <p:cNvSpPr/>
          <p:nvPr/>
        </p:nvSpPr>
        <p:spPr>
          <a:xfrm>
            <a:off x="6959329" y="3708607"/>
            <a:ext cx="3753636" cy="68904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C89845-BC2E-404A-86F4-38AC8BB4DFEF}"/>
              </a:ext>
            </a:extLst>
          </p:cNvPr>
          <p:cNvSpPr txBox="1"/>
          <p:nvPr/>
        </p:nvSpPr>
        <p:spPr>
          <a:xfrm>
            <a:off x="7649497" y="3799886"/>
            <a:ext cx="2356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Clustering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EA33F-BE89-924F-9891-074E87A7AD16}"/>
              </a:ext>
            </a:extLst>
          </p:cNvPr>
          <p:cNvSpPr/>
          <p:nvPr/>
        </p:nvSpPr>
        <p:spPr>
          <a:xfrm>
            <a:off x="6967626" y="4618835"/>
            <a:ext cx="3753636" cy="658093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38C6F-3CA9-664A-9BBB-F01393BA9305}"/>
              </a:ext>
            </a:extLst>
          </p:cNvPr>
          <p:cNvSpPr txBox="1"/>
          <p:nvPr/>
        </p:nvSpPr>
        <p:spPr>
          <a:xfrm>
            <a:off x="7312316" y="4692719"/>
            <a:ext cx="3044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Feature Reduction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B3E062-0657-5F41-A603-33EFC80EC15C}"/>
              </a:ext>
            </a:extLst>
          </p:cNvPr>
          <p:cNvSpPr/>
          <p:nvPr/>
        </p:nvSpPr>
        <p:spPr>
          <a:xfrm>
            <a:off x="6967625" y="5415144"/>
            <a:ext cx="3753636" cy="688945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3A1FDB-4361-7148-BA89-1FA828EDF8AC}"/>
              </a:ext>
            </a:extLst>
          </p:cNvPr>
          <p:cNvSpPr txBox="1"/>
          <p:nvPr/>
        </p:nvSpPr>
        <p:spPr>
          <a:xfrm>
            <a:off x="6967624" y="5513394"/>
            <a:ext cx="3759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Sequence Translation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B57B9E4-F2AC-1D47-A3BD-E3A49E28B73E}"/>
              </a:ext>
            </a:extLst>
          </p:cNvPr>
          <p:cNvSpPr/>
          <p:nvPr/>
        </p:nvSpPr>
        <p:spPr>
          <a:xfrm>
            <a:off x="1210611" y="3620560"/>
            <a:ext cx="3480616" cy="67176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AC5658-F246-A147-B374-6F58AE0980EC}"/>
              </a:ext>
            </a:extLst>
          </p:cNvPr>
          <p:cNvSpPr txBox="1"/>
          <p:nvPr/>
        </p:nvSpPr>
        <p:spPr>
          <a:xfrm>
            <a:off x="1528267" y="3686391"/>
            <a:ext cx="295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D7C634-DF53-9148-9CA3-3723CCD46A7F}"/>
              </a:ext>
            </a:extLst>
          </p:cNvPr>
          <p:cNvSpPr/>
          <p:nvPr/>
        </p:nvSpPr>
        <p:spPr>
          <a:xfrm>
            <a:off x="1210611" y="4563627"/>
            <a:ext cx="3480616" cy="66523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87D109-A789-BD4E-BB47-66F86A543CD3}"/>
              </a:ext>
            </a:extLst>
          </p:cNvPr>
          <p:cNvSpPr txBox="1"/>
          <p:nvPr/>
        </p:nvSpPr>
        <p:spPr>
          <a:xfrm>
            <a:off x="1342652" y="4652745"/>
            <a:ext cx="3190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Working with 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23D0D2-1EC9-E747-B97F-00489DB8814B}"/>
              </a:ext>
            </a:extLst>
          </p:cNvPr>
          <p:cNvSpPr/>
          <p:nvPr/>
        </p:nvSpPr>
        <p:spPr>
          <a:xfrm>
            <a:off x="1210611" y="5489684"/>
            <a:ext cx="3464988" cy="65505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95B4A7-0BCC-EC47-A96F-6F1D7A8FE9F0}"/>
              </a:ext>
            </a:extLst>
          </p:cNvPr>
          <p:cNvSpPr txBox="1"/>
          <p:nvPr/>
        </p:nvSpPr>
        <p:spPr>
          <a:xfrm>
            <a:off x="1382799" y="5570993"/>
            <a:ext cx="312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E283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223762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8E016D0-6954-6B46-B017-6EA7CBFFB2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56112-614A-6240-A96A-C2DBBAC6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06" y="2268919"/>
            <a:ext cx="10940405" cy="726923"/>
          </a:xfrm>
        </p:spPr>
        <p:txBody>
          <a:bodyPr anchor="ctr"/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Keep Track of Your Ideas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418C8F-6CC7-354B-90D4-31A30B8688BA}"/>
              </a:ext>
            </a:extLst>
          </p:cNvPr>
          <p:cNvSpPr/>
          <p:nvPr/>
        </p:nvSpPr>
        <p:spPr>
          <a:xfrm>
            <a:off x="418354" y="3275107"/>
            <a:ext cx="11295529" cy="83671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C574B4-9440-A24E-A30F-477B05AFE07D}"/>
              </a:ext>
            </a:extLst>
          </p:cNvPr>
          <p:cNvSpPr txBox="1">
            <a:spLocks/>
          </p:cNvSpPr>
          <p:nvPr/>
        </p:nvSpPr>
        <p:spPr>
          <a:xfrm>
            <a:off x="664206" y="3721712"/>
            <a:ext cx="10940405" cy="72692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95000"/>
                  </a:schemeClr>
                </a:solidFill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algn="ctr"/>
            <a:r>
              <a:rPr lang="en-US" sz="3733" b="0" dirty="0">
                <a:solidFill>
                  <a:schemeClr val="bg1"/>
                </a:solidFill>
              </a:rPr>
              <a:t>Commit to the Best One</a:t>
            </a:r>
          </a:p>
        </p:txBody>
      </p:sp>
    </p:spTree>
    <p:extLst>
      <p:ext uri="{BB962C8B-B14F-4D97-AF65-F5344CB8AC3E}">
        <p14:creationId xmlns:p14="http://schemas.microsoft.com/office/powerpoint/2010/main" val="146980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B9A48FA-3E9A-C84C-ADA6-9BAE8C25E6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E3132-572D-EA43-ACD5-7B82E074B2BB}"/>
              </a:ext>
            </a:extLst>
          </p:cNvPr>
          <p:cNvSpPr/>
          <p:nvPr/>
        </p:nvSpPr>
        <p:spPr>
          <a:xfrm>
            <a:off x="7718819" y="3313937"/>
            <a:ext cx="2733585" cy="65985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F524B4-89C0-0E46-A288-78C1C888ACB8}"/>
              </a:ext>
            </a:extLst>
          </p:cNvPr>
          <p:cNvSpPr/>
          <p:nvPr/>
        </p:nvSpPr>
        <p:spPr>
          <a:xfrm>
            <a:off x="7358211" y="4158879"/>
            <a:ext cx="3398388" cy="6510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D99D29-DC67-5541-AF68-1F9DA721E367}"/>
              </a:ext>
            </a:extLst>
          </p:cNvPr>
          <p:cNvSpPr/>
          <p:nvPr/>
        </p:nvSpPr>
        <p:spPr>
          <a:xfrm>
            <a:off x="7123468" y="4995011"/>
            <a:ext cx="3924288" cy="68030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7B3995-385B-A446-AF7F-70CB2F7A06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876" y="618098"/>
            <a:ext cx="3777128" cy="123571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667" dirty="0">
                <a:solidFill>
                  <a:schemeClr val="bg1"/>
                </a:solidFill>
              </a:rPr>
              <a:t>Established Research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0F66-5395-3D46-B1E0-D43A14E926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39035" y="268402"/>
            <a:ext cx="4586932" cy="1795325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2667" dirty="0">
                <a:solidFill>
                  <a:schemeClr val="bg1"/>
                </a:solidFill>
              </a:rPr>
              <a:t>Your Business Expertise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FFCBDA-9CF3-D14F-AF6C-856A1EF80436}"/>
              </a:ext>
            </a:extLst>
          </p:cNvPr>
          <p:cNvSpPr/>
          <p:nvPr/>
        </p:nvSpPr>
        <p:spPr>
          <a:xfrm rot="5400000">
            <a:off x="2978797" y="3487978"/>
            <a:ext cx="5704927" cy="6095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5883D4F-DF7F-6447-9F25-64723BBB78A1}"/>
              </a:ext>
            </a:extLst>
          </p:cNvPr>
          <p:cNvSpPr txBox="1">
            <a:spLocks/>
          </p:cNvSpPr>
          <p:nvPr/>
        </p:nvSpPr>
        <p:spPr>
          <a:xfrm>
            <a:off x="1087028" y="3671887"/>
            <a:ext cx="3527433" cy="150614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 spc="50" baseline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>
                <a:solidFill>
                  <a:schemeClr val="bg1"/>
                </a:solidFill>
              </a:rPr>
              <a:t>Ease of finding existing solutions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2EB966-1D05-724F-903D-0D15C627D9AC}"/>
              </a:ext>
            </a:extLst>
          </p:cNvPr>
          <p:cNvCxnSpPr>
            <a:cxnSpLocks/>
          </p:cNvCxnSpPr>
          <p:nvPr/>
        </p:nvCxnSpPr>
        <p:spPr>
          <a:xfrm>
            <a:off x="2874477" y="1881922"/>
            <a:ext cx="0" cy="1432015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C14ABD-8A4A-1745-841B-86A7D6CEC673}"/>
              </a:ext>
            </a:extLst>
          </p:cNvPr>
          <p:cNvSpPr txBox="1"/>
          <p:nvPr/>
        </p:nvSpPr>
        <p:spPr>
          <a:xfrm>
            <a:off x="8444931" y="5082535"/>
            <a:ext cx="12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0257D-95AF-794D-A3ED-BCAD9D6CE328}"/>
              </a:ext>
            </a:extLst>
          </p:cNvPr>
          <p:cNvSpPr txBox="1"/>
          <p:nvPr/>
        </p:nvSpPr>
        <p:spPr>
          <a:xfrm>
            <a:off x="8272102" y="4258752"/>
            <a:ext cx="165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Revenue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210AA-111D-824C-8392-68F34AD9CA2F}"/>
              </a:ext>
            </a:extLst>
          </p:cNvPr>
          <p:cNvSpPr txBox="1"/>
          <p:nvPr/>
        </p:nvSpPr>
        <p:spPr>
          <a:xfrm>
            <a:off x="8138789" y="3429000"/>
            <a:ext cx="192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>
                    <a:lumMod val="10000"/>
                  </a:schemeClr>
                </a:solidFill>
              </a:rPr>
              <a:t>Leadership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147A8-2303-C844-A850-7043075E6B61}"/>
              </a:ext>
            </a:extLst>
          </p:cNvPr>
          <p:cNvSpPr/>
          <p:nvPr/>
        </p:nvSpPr>
        <p:spPr>
          <a:xfrm>
            <a:off x="430306" y="2527510"/>
            <a:ext cx="11295529" cy="6095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6F3E58-E57C-7048-8A52-02BBC58655FD}"/>
              </a:ext>
            </a:extLst>
          </p:cNvPr>
          <p:cNvCxnSpPr>
            <a:cxnSpLocks/>
          </p:cNvCxnSpPr>
          <p:nvPr/>
        </p:nvCxnSpPr>
        <p:spPr>
          <a:xfrm>
            <a:off x="7984564" y="1780931"/>
            <a:ext cx="0" cy="1183397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6F8F8F-3D67-DC4D-B0B1-DB6B5707D762}"/>
              </a:ext>
            </a:extLst>
          </p:cNvPr>
          <p:cNvCxnSpPr>
            <a:cxnSpLocks/>
          </p:cNvCxnSpPr>
          <p:nvPr/>
        </p:nvCxnSpPr>
        <p:spPr>
          <a:xfrm flipV="1">
            <a:off x="9924674" y="1780932"/>
            <a:ext cx="1" cy="1131949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057875-3F32-5349-B1C6-079369B2CB16}"/>
              </a:ext>
            </a:extLst>
          </p:cNvPr>
          <p:cNvCxnSpPr>
            <a:cxnSpLocks/>
          </p:cNvCxnSpPr>
          <p:nvPr/>
        </p:nvCxnSpPr>
        <p:spPr>
          <a:xfrm>
            <a:off x="5013554" y="4424961"/>
            <a:ext cx="1572993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47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23" grpId="0" animBg="1"/>
      <p:bldP spid="2" grpId="0" build="p"/>
      <p:bldP spid="3" grpId="0" build="p"/>
      <p:bldP spid="10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C1ABE3-485F-354F-871E-226CBBAC0F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F3F2A65-7BCC-5B41-AFD6-C7B0AECC7F20}"/>
              </a:ext>
            </a:extLst>
          </p:cNvPr>
          <p:cNvSpPr txBox="1">
            <a:spLocks/>
          </p:cNvSpPr>
          <p:nvPr/>
        </p:nvSpPr>
        <p:spPr>
          <a:xfrm>
            <a:off x="733837" y="3722652"/>
            <a:ext cx="3170939" cy="150606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Critical Path with</a:t>
            </a:r>
          </a:p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Your Customer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435180-6B19-9846-B3D3-41FB8C3576F0}"/>
              </a:ext>
            </a:extLst>
          </p:cNvPr>
          <p:cNvSpPr txBox="1">
            <a:spLocks/>
          </p:cNvSpPr>
          <p:nvPr/>
        </p:nvSpPr>
        <p:spPr>
          <a:xfrm>
            <a:off x="4407963" y="3717368"/>
            <a:ext cx="3321011" cy="150606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tx2">
                    <a:lumMod val="10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Analysis &amp; Operations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334A055-72D3-3D45-A5D5-841D761011E5}"/>
              </a:ext>
            </a:extLst>
          </p:cNvPr>
          <p:cNvSpPr txBox="1">
            <a:spLocks/>
          </p:cNvSpPr>
          <p:nvPr/>
        </p:nvSpPr>
        <p:spPr>
          <a:xfrm>
            <a:off x="8235577" y="3717368"/>
            <a:ext cx="3024095" cy="15060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Core Research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005D35-EA48-764A-B47C-E7DC296DD7F7}"/>
              </a:ext>
            </a:extLst>
          </p:cNvPr>
          <p:cNvSpPr/>
          <p:nvPr/>
        </p:nvSpPr>
        <p:spPr>
          <a:xfrm>
            <a:off x="733838" y="3143624"/>
            <a:ext cx="10525833" cy="131483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01AF4-F807-384D-BA38-BBFAF2610B32}"/>
              </a:ext>
            </a:extLst>
          </p:cNvPr>
          <p:cNvSpPr txBox="1"/>
          <p:nvPr/>
        </p:nvSpPr>
        <p:spPr>
          <a:xfrm>
            <a:off x="2474259" y="1792940"/>
            <a:ext cx="7273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Quality</a:t>
            </a:r>
            <a:r>
              <a:rPr lang="en-US" sz="4800" dirty="0">
                <a:solidFill>
                  <a:schemeClr val="bg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Machine Learning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BFED55-BA50-5445-BE7A-64AFE5086FC4}"/>
              </a:ext>
            </a:extLst>
          </p:cNvPr>
          <p:cNvCxnSpPr/>
          <p:nvPr/>
        </p:nvCxnSpPr>
        <p:spPr>
          <a:xfrm>
            <a:off x="733837" y="5438585"/>
            <a:ext cx="317093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130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WS @ Expedia Day 2018" id="{3F974189-C6CF-024E-990E-56C09DA9806C}" vid="{DB97A552-72B9-1E42-AE0D-B0CD901D20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11864</TotalTime>
  <Words>426</Words>
  <Application>Microsoft Macintosh PowerPoint</Application>
  <PresentationFormat>Widescreen</PresentationFormat>
  <Paragraphs>154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Amazon Ember</vt:lpstr>
      <vt:lpstr>Amazon Ember Light</vt:lpstr>
      <vt:lpstr>Amazon Ember Thin</vt:lpstr>
      <vt:lpstr>Arial</vt:lpstr>
      <vt:lpstr>Calibri</vt:lpstr>
      <vt:lpstr>Calibri Light</vt:lpstr>
      <vt:lpstr>Helvetica Light</vt:lpstr>
      <vt:lpstr>Roboto Condensed Light</vt:lpstr>
      <vt:lpstr>Wingdings</vt:lpstr>
      <vt:lpstr>Office Theme</vt:lpstr>
      <vt:lpstr>PowerPoint Presentation</vt:lpstr>
      <vt:lpstr>Architecting for Machine Learning Agenda</vt:lpstr>
      <vt:lpstr>Going Into Production</vt:lpstr>
      <vt:lpstr>Each algorithm solves a type of prediction problem</vt:lpstr>
      <vt:lpstr>Where should you start?</vt:lpstr>
      <vt:lpstr>PowerPoint Presentation</vt:lpstr>
      <vt:lpstr>Keep Track of Your Ideas</vt:lpstr>
      <vt:lpstr>PowerPoint Presentation</vt:lpstr>
      <vt:lpstr>PowerPoint Presentation</vt:lpstr>
      <vt:lpstr>Working Backwards From The Customer</vt:lpstr>
      <vt:lpstr>PowerPoint Presentation</vt:lpstr>
      <vt:lpstr>R &amp; D Ecosystem</vt:lpstr>
      <vt:lpstr>Going Into Production</vt:lpstr>
      <vt:lpstr>What should I build?</vt:lpstr>
      <vt:lpstr> How to do this on AWS?</vt:lpstr>
      <vt:lpstr>http://www.shreyasdemos.ml/</vt:lpstr>
      <vt:lpstr>Now let’s see what you’ve got.  </vt:lpstr>
      <vt:lpstr>PowerPoint Presentation</vt:lpstr>
      <vt:lpstr>Project Presentations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AWS@Expedia Day ML For Developers </dc:title>
  <dc:creator>Microsoft Office User</dc:creator>
  <cp:lastModifiedBy>Microsoft Office User</cp:lastModifiedBy>
  <cp:revision>244</cp:revision>
  <dcterms:created xsi:type="dcterms:W3CDTF">2018-08-14T22:17:29Z</dcterms:created>
  <dcterms:modified xsi:type="dcterms:W3CDTF">2019-01-17T09:07:05Z</dcterms:modified>
</cp:coreProperties>
</file>